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6" r:id="rId2"/>
  </p:sldMasterIdLst>
  <p:notesMasterIdLst>
    <p:notesMasterId r:id="rId16"/>
  </p:notesMasterIdLst>
  <p:sldIdLst>
    <p:sldId id="292" r:id="rId3"/>
    <p:sldId id="316" r:id="rId4"/>
    <p:sldId id="318" r:id="rId5"/>
    <p:sldId id="320" r:id="rId6"/>
    <p:sldId id="315" r:id="rId7"/>
    <p:sldId id="317" r:id="rId8"/>
    <p:sldId id="325" r:id="rId9"/>
    <p:sldId id="326" r:id="rId10"/>
    <p:sldId id="322" r:id="rId11"/>
    <p:sldId id="323" r:id="rId12"/>
    <p:sldId id="321" r:id="rId13"/>
    <p:sldId id="324" r:id="rId14"/>
    <p:sldId id="31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83" autoAdjust="0"/>
    <p:restoredTop sz="91830" autoAdjust="0"/>
  </p:normalViewPr>
  <p:slideViewPr>
    <p:cSldViewPr>
      <p:cViewPr varScale="1">
        <p:scale>
          <a:sx n="90" d="100"/>
          <a:sy n="90" d="100"/>
        </p:scale>
        <p:origin x="12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C238408C-6839-46EE-8131-EDA75C487F2E}" type="datetimeFigureOut">
              <a:rPr lang="en-US" smtClean="0"/>
              <a:pPr/>
              <a:t>4/4/2019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87D77045-401A-4D5E-BFE3-54C21A8A6634}" type="slidenum">
              <a:rPr lang="en-US" smtClean="0"/>
              <a:pPr/>
              <a:t>‹#›</a:t>
            </a:fld>
            <a:endParaRPr lang="en-US" dirty="0"/>
          </a:p>
        </p:txBody>
      </p:sp>
    </p:spTree>
    <p:extLst>
      <p:ext uri="{BB962C8B-B14F-4D97-AF65-F5344CB8AC3E}">
        <p14:creationId xmlns:p14="http://schemas.microsoft.com/office/powerpoint/2010/main" val="1145761479"/>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743653DA-8BF4-4869-96FE-9BCF43372D46}" type="datetimeFigureOut">
              <a:rPr lang="en-US" smtClean="0"/>
              <a:pPr/>
              <a:t>4/4/2019</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72AC53DF-4216-466D-99A7-94400E6C2A25}" type="slidenum">
              <a:rPr lang="en-US" smtClean="0"/>
              <a:pPr/>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178692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D3816DF-213E-421B-92D3-C068DBB023D6}" type="datetimeFigureOut">
              <a:rPr lang="en-US" smtClean="0">
                <a:solidFill>
                  <a:schemeClr val="tx2"/>
                </a:solidFill>
              </a:rPr>
              <a:pPr/>
              <a:t>4/4/2019</a:t>
            </a:fld>
            <a:endParaRPr lang="en-US" sz="1100" dirty="0">
              <a:solidFill>
                <a:schemeClr val="tx2"/>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extLst>
      <p:ext uri="{BB962C8B-B14F-4D97-AF65-F5344CB8AC3E}">
        <p14:creationId xmlns:p14="http://schemas.microsoft.com/office/powerpoint/2010/main" val="364922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3816DF-213E-421B-92D3-C068DBB023D6}" type="datetimeFigureOut">
              <a:rPr lang="en-US" smtClean="0">
                <a:solidFill>
                  <a:schemeClr val="tx2"/>
                </a:solidFill>
              </a:rPr>
              <a:pPr/>
              <a:t>4/4/2019</a:t>
            </a:fld>
            <a:endParaRPr lang="en-US" sz="1100" dirty="0">
              <a:solidFill>
                <a:schemeClr val="tx2"/>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extLst>
      <p:ext uri="{BB962C8B-B14F-4D97-AF65-F5344CB8AC3E}">
        <p14:creationId xmlns:p14="http://schemas.microsoft.com/office/powerpoint/2010/main" val="183195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3816DF-213E-421B-92D3-C068DBB023D6}" type="datetimeFigureOut">
              <a:rPr lang="en-US" smtClean="0">
                <a:solidFill>
                  <a:schemeClr val="tx2"/>
                </a:solidFill>
              </a:rPr>
              <a:pPr/>
              <a:t>4/4/2019</a:t>
            </a:fld>
            <a:endParaRPr lang="en-US" sz="1100" dirty="0">
              <a:solidFill>
                <a:schemeClr val="tx2"/>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extLst>
      <p:ext uri="{BB962C8B-B14F-4D97-AF65-F5344CB8AC3E}">
        <p14:creationId xmlns:p14="http://schemas.microsoft.com/office/powerpoint/2010/main" val="2251440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3816DF-213E-421B-92D3-C068DBB023D6}" type="datetimeFigureOut">
              <a:rPr lang="en-US" smtClean="0">
                <a:solidFill>
                  <a:schemeClr val="tx2"/>
                </a:solidFill>
              </a:rPr>
              <a:pPr/>
              <a:t>4/4/2019</a:t>
            </a:fld>
            <a:endParaRPr lang="en-US" sz="1100" dirty="0">
              <a:solidFill>
                <a:schemeClr val="tx2"/>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extLst>
      <p:ext uri="{BB962C8B-B14F-4D97-AF65-F5344CB8AC3E}">
        <p14:creationId xmlns:p14="http://schemas.microsoft.com/office/powerpoint/2010/main" val="238249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3816DF-213E-421B-92D3-C068DBB023D6}" type="datetimeFigureOut">
              <a:rPr lang="en-US" smtClean="0">
                <a:solidFill>
                  <a:schemeClr val="tx2"/>
                </a:solidFill>
              </a:rPr>
              <a:pPr/>
              <a:t>4/4/2019</a:t>
            </a:fld>
            <a:endParaRPr lang="en-US" sz="1100" dirty="0">
              <a:solidFill>
                <a:schemeClr val="tx2"/>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extLst>
      <p:ext uri="{BB962C8B-B14F-4D97-AF65-F5344CB8AC3E}">
        <p14:creationId xmlns:p14="http://schemas.microsoft.com/office/powerpoint/2010/main" val="158702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3816DF-213E-421B-92D3-C068DBB023D6}" type="datetimeFigureOut">
              <a:rPr lang="en-US" smtClean="0">
                <a:solidFill>
                  <a:schemeClr val="tx2"/>
                </a:solidFill>
              </a:rPr>
              <a:pPr/>
              <a:t>4/4/2019</a:t>
            </a:fld>
            <a:endParaRPr lang="en-US" sz="1100" dirty="0">
              <a:solidFill>
                <a:schemeClr val="tx2"/>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extLst>
      <p:ext uri="{BB962C8B-B14F-4D97-AF65-F5344CB8AC3E}">
        <p14:creationId xmlns:p14="http://schemas.microsoft.com/office/powerpoint/2010/main" val="3642109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3816DF-213E-421B-92D3-C068DBB023D6}" type="datetimeFigureOut">
              <a:rPr lang="en-US" smtClean="0">
                <a:solidFill>
                  <a:schemeClr val="tx2"/>
                </a:solidFill>
              </a:rPr>
              <a:pPr/>
              <a:t>4/4/2019</a:t>
            </a:fld>
            <a:endParaRPr lang="en-US" sz="1100" dirty="0">
              <a:solidFill>
                <a:schemeClr val="tx2"/>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extLst>
      <p:ext uri="{BB962C8B-B14F-4D97-AF65-F5344CB8AC3E}">
        <p14:creationId xmlns:p14="http://schemas.microsoft.com/office/powerpoint/2010/main" val="2202424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3816DF-213E-421B-92D3-C068DBB023D6}" type="datetimeFigureOut">
              <a:rPr lang="en-US" smtClean="0">
                <a:solidFill>
                  <a:schemeClr val="tx2"/>
                </a:solidFill>
              </a:rPr>
              <a:pPr/>
              <a:t>4/4/2019</a:t>
            </a:fld>
            <a:endParaRPr lang="en-US" sz="1100" dirty="0">
              <a:solidFill>
                <a:schemeClr val="tx2"/>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extLst>
      <p:ext uri="{BB962C8B-B14F-4D97-AF65-F5344CB8AC3E}">
        <p14:creationId xmlns:p14="http://schemas.microsoft.com/office/powerpoint/2010/main" val="293519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B7129108-AC8D-4212-9283-60D9E99BF07A}" type="datetimeFigureOut">
              <a:rPr lang="en-US" smtClean="0"/>
              <a:pPr/>
              <a:t>4/4/2019</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345240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DED3D3-6235-4F4C-B439-DF277FB555A7}"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95679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F1E3E-4B2F-4895-B65E-28B2E64F39F6}" type="datetimeFigureOut">
              <a:rPr lang="en-US" smtClean="0"/>
              <a:pPr/>
              <a:t>4/4/2019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707636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085435-8225-4333-BFFA-0096413F0D76}" type="datetimeFigureOut">
              <a:rPr lang="en-US" smtClean="0"/>
              <a:pPr/>
              <a:t>4/4/2019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2356137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83C494-2A87-468C-A21B-CB14FB9ABB00}" type="datetimeFigureOut">
              <a:rPr lang="en-US" smtClean="0"/>
              <a:pPr/>
              <a:t>4/4/2019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118621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FigureOut">
              <a:rPr lang="en-US" smtClean="0"/>
              <a:pPr/>
              <a:t>4/4/2019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55447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BECC0C8-36B8-442A-833D-B6AACE86BB77}" type="datetimeFigureOut">
              <a:rPr lang="en-US" smtClean="0"/>
              <a:pPr/>
              <a:t>4/4/2019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174270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1E20EC5-AC53-4169-941E-EDF10CD23748}" type="datetimeFigureOut">
              <a:rPr lang="en-US" smtClean="0"/>
              <a:pPr/>
              <a:t>4/4/2019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3631328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3816DF-213E-421B-92D3-C068DBB023D6}" type="datetimeFigureOut">
              <a:rPr lang="en-US" smtClean="0">
                <a:solidFill>
                  <a:schemeClr val="tx2"/>
                </a:solidFill>
              </a:rPr>
              <a:pPr/>
              <a:t>4/4/2019</a:t>
            </a:fld>
            <a:endParaRPr lang="en-US" sz="1100" dirty="0">
              <a:solidFill>
                <a:schemeClr val="tx2"/>
              </a:solidFill>
            </a:endParaRPr>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l"/>
            <a:fld id="{72AC53DF-4216-466D-99A7-94400E6C2A25}" type="slidenum">
              <a:rPr lang="en-US" sz="1200" smtClean="0">
                <a:solidFill>
                  <a:schemeClr val="tx2"/>
                </a:solidFill>
              </a:rPr>
              <a:pPr algn="l"/>
              <a:t>‹#›</a:t>
            </a:fld>
            <a:endParaRPr lang="en-US" sz="1200" dirty="0">
              <a:solidFill>
                <a:schemeClr val="tx2"/>
              </a:solidFill>
            </a:endParaRPr>
          </a:p>
        </p:txBody>
      </p:sp>
    </p:spTree>
    <p:extLst>
      <p:ext uri="{BB962C8B-B14F-4D97-AF65-F5344CB8AC3E}">
        <p14:creationId xmlns:p14="http://schemas.microsoft.com/office/powerpoint/2010/main" val="81999922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8077200" cy="1466850"/>
          </a:xfrm>
        </p:spPr>
        <p:txBody>
          <a:bodyPr>
            <a:normAutofit fontScale="90000"/>
          </a:bodyPr>
          <a:lstStyle/>
          <a:p>
            <a:pPr algn="ctr"/>
            <a:r>
              <a:rPr lang="en-US" sz="7300" b="1">
                <a:effectLst>
                  <a:outerShdw blurRad="38100" dist="38100" dir="2700000" algn="tl">
                    <a:srgbClr val="000000">
                      <a:alpha val="43137"/>
                    </a:srgbClr>
                  </a:outerShdw>
                </a:effectLst>
              </a:rPr>
              <a:t>SPACE JUNKIES </a:t>
            </a:r>
            <a:br>
              <a:rPr lang="en-US" sz="7300" b="1"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Central Arizona College </a:t>
            </a:r>
            <a:r>
              <a:rPr lang="en-US" sz="3600">
                <a:effectLst>
                  <a:outerShdw blurRad="38100" dist="38100" dir="2700000" algn="tl">
                    <a:srgbClr val="000000">
                      <a:alpha val="43137"/>
                    </a:srgbClr>
                  </a:outerShdw>
                </a:effectLst>
              </a:rPr>
              <a:t>Fall Flight Results</a:t>
            </a:r>
            <a:endParaRPr lang="en-US" sz="3600" dirty="0">
              <a:solidFill>
                <a:schemeClr val="tx1"/>
              </a:solidFill>
              <a:effectLst>
                <a:outerShdw blurRad="38100" dist="38100" dir="2700000" algn="tl">
                  <a:srgbClr val="000000">
                    <a:alpha val="43137"/>
                  </a:srgbClr>
                </a:outerShdw>
              </a:effectLst>
            </a:endParaRPr>
          </a:p>
        </p:txBody>
      </p:sp>
      <p:sp>
        <p:nvSpPr>
          <p:cNvPr id="5" name="Rectangle 4"/>
          <p:cNvSpPr txBox="1">
            <a:spLocks/>
          </p:cNvSpPr>
          <p:nvPr/>
        </p:nvSpPr>
        <p:spPr>
          <a:xfrm>
            <a:off x="1295400" y="5199028"/>
            <a:ext cx="7086600" cy="1371600"/>
          </a:xfrm>
          <a:prstGeom prst="rect">
            <a:avLst/>
          </a:prstGeom>
        </p:spPr>
        <p:txBody>
          <a:bodyPr vert="horz">
            <a:normAutofit fontScale="85000" lnSpcReduction="20000"/>
          </a:bodyPr>
          <a:lstStyle/>
          <a:p>
            <a:pPr marL="411480" lvl="0" indent="-342900" defTabSz="914400">
              <a:spcBef>
                <a:spcPts val="700"/>
              </a:spcBef>
              <a:buSzPct val="95000"/>
              <a:defRPr/>
            </a:pPr>
            <a:r>
              <a:rPr kumimoji="0" lang="en-US" sz="3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cs typeface="Arial" pitchFamily="34" charset="0"/>
              </a:rPr>
              <a:t>Team Members: Michael Cabrera,  Pamela Cabrera, Peter Mwangi</a:t>
            </a:r>
            <a:r>
              <a:rPr lang="en-US" sz="3000" dirty="0">
                <a:effectLst>
                  <a:outerShdw blurRad="38100" dist="38100" dir="2700000" algn="tl">
                    <a:srgbClr val="000000">
                      <a:alpha val="43137"/>
                    </a:srgbClr>
                  </a:outerShdw>
                </a:effectLst>
                <a:cs typeface="Arial" pitchFamily="34" charset="0"/>
              </a:rPr>
              <a:t>, Julian Madrid,       Daniel Barkley, Clayton Wood, Angelo </a:t>
            </a:r>
            <a:r>
              <a:rPr kumimoji="0" lang="en-US" sz="3000" b="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ea typeface="+mn-ea"/>
                <a:cs typeface="Arial" pitchFamily="34" charset="0"/>
              </a:rPr>
              <a:t>Navoa</a:t>
            </a:r>
            <a:r>
              <a:rPr kumimoji="0" lang="en-US" sz="3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cs typeface="Arial" pitchFamily="34" charset="0"/>
              </a:rPr>
              <a:t>, Professor Wayne Pryor</a:t>
            </a:r>
          </a:p>
        </p:txBody>
      </p:sp>
      <p:pic>
        <p:nvPicPr>
          <p:cNvPr id="6" name="Picture 5">
            <a:extLst>
              <a:ext uri="{FF2B5EF4-FFF2-40B4-BE49-F238E27FC236}">
                <a16:creationId xmlns:a16="http://schemas.microsoft.com/office/drawing/2014/main" id="{35B9BD4E-E156-4D30-80BF-B311FD1099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96" t="17466" r="9527" b="330"/>
          <a:stretch/>
        </p:blipFill>
        <p:spPr>
          <a:xfrm>
            <a:off x="2362200" y="1843135"/>
            <a:ext cx="4419600" cy="32676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013F-5AAE-4CC8-A5E2-7C0B22FE3B63}"/>
              </a:ext>
            </a:extLst>
          </p:cNvPr>
          <p:cNvSpPr>
            <a:spLocks noGrp="1"/>
          </p:cNvSpPr>
          <p:nvPr>
            <p:ph type="title"/>
          </p:nvPr>
        </p:nvSpPr>
        <p:spPr/>
        <p:txBody>
          <a:bodyPr/>
          <a:lstStyle/>
          <a:p>
            <a:r>
              <a:rPr lang="en-US" dirty="0"/>
              <a:t>What Failed on this Flight</a:t>
            </a:r>
          </a:p>
        </p:txBody>
      </p:sp>
      <p:sp>
        <p:nvSpPr>
          <p:cNvPr id="3" name="Content Placeholder 2">
            <a:extLst>
              <a:ext uri="{FF2B5EF4-FFF2-40B4-BE49-F238E27FC236}">
                <a16:creationId xmlns:a16="http://schemas.microsoft.com/office/drawing/2014/main" id="{AE742DDE-8664-47D6-977A-CC50A56F9470}"/>
              </a:ext>
            </a:extLst>
          </p:cNvPr>
          <p:cNvSpPr>
            <a:spLocks noGrp="1"/>
          </p:cNvSpPr>
          <p:nvPr>
            <p:ph idx="1"/>
          </p:nvPr>
        </p:nvSpPr>
        <p:spPr/>
        <p:txBody>
          <a:bodyPr>
            <a:normAutofit fontScale="85000" lnSpcReduction="20000"/>
          </a:bodyPr>
          <a:lstStyle/>
          <a:p>
            <a:r>
              <a:rPr lang="en-US" dirty="0"/>
              <a:t>A solar panel wire came loose on launch, losing the generating power for the batteries.</a:t>
            </a:r>
          </a:p>
          <a:p>
            <a:r>
              <a:rPr lang="en-US" dirty="0"/>
              <a:t>Batteries drained within minutes of launch, and all systems failed to properly boot-up and initialize. </a:t>
            </a:r>
          </a:p>
          <a:p>
            <a:r>
              <a:rPr lang="en-US" dirty="0"/>
              <a:t>As the batteries failed, power to the cameras also failed, and we only recorded about half the flight footage. </a:t>
            </a:r>
          </a:p>
          <a:p>
            <a:r>
              <a:rPr lang="en-US" dirty="0"/>
              <a:t>We had a total system power failure due to the solar panels not generating power to the rechargeable batteries. </a:t>
            </a:r>
          </a:p>
          <a:p>
            <a:r>
              <a:rPr lang="en-US" dirty="0"/>
              <a:t>Cameras might have drained faster due to cold issues also, moving to the inside of payload and having dedicated power supply on next flight will have to be implemented.</a:t>
            </a:r>
          </a:p>
        </p:txBody>
      </p:sp>
    </p:spTree>
    <p:extLst>
      <p:ext uri="{BB962C8B-B14F-4D97-AF65-F5344CB8AC3E}">
        <p14:creationId xmlns:p14="http://schemas.microsoft.com/office/powerpoint/2010/main" val="627207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3B8E-973D-4A6F-8074-27D6370EA143}"/>
              </a:ext>
            </a:extLst>
          </p:cNvPr>
          <p:cNvSpPr>
            <a:spLocks noGrp="1"/>
          </p:cNvSpPr>
          <p:nvPr>
            <p:ph type="title"/>
          </p:nvPr>
        </p:nvSpPr>
        <p:spPr/>
        <p:txBody>
          <a:bodyPr/>
          <a:lstStyle/>
          <a:p>
            <a:r>
              <a:rPr lang="en-US" dirty="0"/>
              <a:t>             ENGINEERING LESSONS       </a:t>
            </a:r>
          </a:p>
        </p:txBody>
      </p:sp>
      <p:sp>
        <p:nvSpPr>
          <p:cNvPr id="3" name="Content Placeholder 2">
            <a:extLst>
              <a:ext uri="{FF2B5EF4-FFF2-40B4-BE49-F238E27FC236}">
                <a16:creationId xmlns:a16="http://schemas.microsoft.com/office/drawing/2014/main" id="{FA053F02-499B-423A-BD46-DEFF85E3709E}"/>
              </a:ext>
            </a:extLst>
          </p:cNvPr>
          <p:cNvSpPr>
            <a:spLocks noGrp="1"/>
          </p:cNvSpPr>
          <p:nvPr>
            <p:ph idx="1"/>
          </p:nvPr>
        </p:nvSpPr>
        <p:spPr/>
        <p:txBody>
          <a:bodyPr>
            <a:normAutofit fontScale="85000" lnSpcReduction="10000"/>
          </a:bodyPr>
          <a:lstStyle/>
          <a:p>
            <a:pPr fontAlgn="base"/>
            <a:r>
              <a:rPr lang="en-US" dirty="0"/>
              <a:t>Soldering lessons to finalize sensor builds and connections </a:t>
            </a:r>
          </a:p>
          <a:p>
            <a:pPr fontAlgn="base"/>
            <a:r>
              <a:rPr lang="en-US" dirty="0"/>
              <a:t>Payload conception, prototyping, and design </a:t>
            </a:r>
          </a:p>
          <a:p>
            <a:pPr fontAlgn="base"/>
            <a:r>
              <a:rPr lang="en-US" dirty="0"/>
              <a:t>Coding for the sensors</a:t>
            </a:r>
          </a:p>
          <a:p>
            <a:pPr fontAlgn="base"/>
            <a:r>
              <a:rPr lang="en-US" dirty="0"/>
              <a:t>Electrical wiring both using diagrams and experimentation </a:t>
            </a:r>
          </a:p>
          <a:p>
            <a:pPr fontAlgn="base"/>
            <a:r>
              <a:rPr lang="en-US" dirty="0"/>
              <a:t>Research and development for and of various payload components and including payload structure, material, solar and sensors. </a:t>
            </a:r>
          </a:p>
          <a:p>
            <a:pPr fontAlgn="base"/>
            <a:r>
              <a:rPr lang="en-US" dirty="0"/>
              <a:t>Communication skills in both group and presentation settings </a:t>
            </a:r>
          </a:p>
          <a:p>
            <a:pPr fontAlgn="base"/>
            <a:r>
              <a:rPr lang="en-US" dirty="0"/>
              <a:t>Testing of materials for strength under various levels of temperature.</a:t>
            </a:r>
          </a:p>
          <a:p>
            <a:endParaRPr lang="en-US" dirty="0"/>
          </a:p>
        </p:txBody>
      </p:sp>
    </p:spTree>
    <p:extLst>
      <p:ext uri="{BB962C8B-B14F-4D97-AF65-F5344CB8AC3E}">
        <p14:creationId xmlns:p14="http://schemas.microsoft.com/office/powerpoint/2010/main" val="3454642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4D719-5465-4B9D-9D77-77B7417517FE}"/>
              </a:ext>
            </a:extLst>
          </p:cNvPr>
          <p:cNvSpPr>
            <a:spLocks noGrp="1"/>
          </p:cNvSpPr>
          <p:nvPr>
            <p:ph type="title"/>
          </p:nvPr>
        </p:nvSpPr>
        <p:spPr>
          <a:xfrm>
            <a:off x="982133" y="457201"/>
            <a:ext cx="7704667" cy="1523999"/>
          </a:xfrm>
        </p:spPr>
        <p:txBody>
          <a:bodyPr>
            <a:normAutofit fontScale="90000"/>
          </a:bodyPr>
          <a:lstStyle/>
          <a:p>
            <a:r>
              <a:rPr lang="en-US" dirty="0"/>
              <a:t>What did we personally learn this semester and take away from this class.</a:t>
            </a:r>
          </a:p>
        </p:txBody>
      </p:sp>
      <p:sp>
        <p:nvSpPr>
          <p:cNvPr id="3" name="Content Placeholder 2">
            <a:extLst>
              <a:ext uri="{FF2B5EF4-FFF2-40B4-BE49-F238E27FC236}">
                <a16:creationId xmlns:a16="http://schemas.microsoft.com/office/drawing/2014/main" id="{D7C93470-E769-4973-8B73-D42FA1DE7861}"/>
              </a:ext>
            </a:extLst>
          </p:cNvPr>
          <p:cNvSpPr>
            <a:spLocks noGrp="1"/>
          </p:cNvSpPr>
          <p:nvPr>
            <p:ph idx="1"/>
          </p:nvPr>
        </p:nvSpPr>
        <p:spPr/>
        <p:txBody>
          <a:bodyPr>
            <a:normAutofit fontScale="77500" lnSpcReduction="20000"/>
          </a:bodyPr>
          <a:lstStyle/>
          <a:p>
            <a:r>
              <a:rPr lang="en-US" b="1" dirty="0"/>
              <a:t>Michael Cabrera</a:t>
            </a:r>
            <a:r>
              <a:rPr lang="en-US" dirty="0"/>
              <a:t>:</a:t>
            </a:r>
            <a:r>
              <a:rPr lang="en-US" b="1" dirty="0"/>
              <a:t> </a:t>
            </a:r>
            <a:r>
              <a:rPr lang="en-US" dirty="0"/>
              <a:t>I learned to have back-ups for back-ups, never assume its all going to work in the air as on the ground, test…test… test !! Keep our cameras on the inside of the payload, insulated.</a:t>
            </a:r>
          </a:p>
          <a:p>
            <a:r>
              <a:rPr lang="en-US" b="1" dirty="0"/>
              <a:t>Pam Cabrera</a:t>
            </a:r>
            <a:r>
              <a:rPr lang="en-US" dirty="0"/>
              <a:t>:</a:t>
            </a:r>
            <a:r>
              <a:rPr lang="en-US" b="1" dirty="0"/>
              <a:t> </a:t>
            </a:r>
            <a:r>
              <a:rPr lang="en-US" dirty="0"/>
              <a:t>I learned to start things A.S.A.P. if possible</a:t>
            </a:r>
          </a:p>
          <a:p>
            <a:r>
              <a:rPr lang="en-US" b="1" dirty="0"/>
              <a:t>Peter Mwangi</a:t>
            </a:r>
            <a:r>
              <a:rPr lang="en-US" dirty="0"/>
              <a:t>: I worked on the programming of  the raspberry pi</a:t>
            </a:r>
          </a:p>
          <a:p>
            <a:r>
              <a:rPr lang="en-US" b="1" dirty="0"/>
              <a:t>Daniel Barkley</a:t>
            </a:r>
            <a:r>
              <a:rPr lang="en-US" dirty="0"/>
              <a:t>: I learned how to wire an Arduino and a dust collector</a:t>
            </a:r>
          </a:p>
          <a:p>
            <a:r>
              <a:rPr lang="en-US" b="1" dirty="0"/>
              <a:t>Julian Madrid</a:t>
            </a:r>
            <a:r>
              <a:rPr lang="en-US" dirty="0"/>
              <a:t>: I learned how to program using raspberry pi and Arduino. </a:t>
            </a:r>
          </a:p>
          <a:p>
            <a:r>
              <a:rPr lang="en-US" b="1" dirty="0"/>
              <a:t>Clayton Wood</a:t>
            </a:r>
            <a:r>
              <a:rPr lang="en-US" dirty="0"/>
              <a:t>:</a:t>
            </a:r>
            <a:r>
              <a:rPr lang="en-US" b="1" dirty="0"/>
              <a:t> </a:t>
            </a:r>
            <a:r>
              <a:rPr lang="en-US" dirty="0"/>
              <a:t>I learned how to 3d print and solder </a:t>
            </a:r>
          </a:p>
          <a:p>
            <a:r>
              <a:rPr lang="en-US" b="1" dirty="0"/>
              <a:t>Angelo </a:t>
            </a:r>
            <a:r>
              <a:rPr lang="en-US" b="1" dirty="0" err="1"/>
              <a:t>Navoa</a:t>
            </a:r>
            <a:r>
              <a:rPr lang="en-US" dirty="0"/>
              <a:t>: I learned basic fundamentals of circuits and how to code to make things work </a:t>
            </a:r>
          </a:p>
        </p:txBody>
      </p:sp>
    </p:spTree>
    <p:extLst>
      <p:ext uri="{BB962C8B-B14F-4D97-AF65-F5344CB8AC3E}">
        <p14:creationId xmlns:p14="http://schemas.microsoft.com/office/powerpoint/2010/main" val="3700251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Special Thanks to… </a:t>
            </a:r>
          </a:p>
        </p:txBody>
      </p:sp>
      <p:sp>
        <p:nvSpPr>
          <p:cNvPr id="3" name="Content Placeholder 2"/>
          <p:cNvSpPr>
            <a:spLocks noGrp="1"/>
          </p:cNvSpPr>
          <p:nvPr>
            <p:ph idx="1"/>
          </p:nvPr>
        </p:nvSpPr>
        <p:spPr>
          <a:xfrm>
            <a:off x="856060" y="2249486"/>
            <a:ext cx="7429499" cy="3922713"/>
          </a:xfrm>
        </p:spPr>
        <p:txBody>
          <a:bodyPr>
            <a:noAutofit/>
          </a:bodyPr>
          <a:lstStyle/>
          <a:p>
            <a:pPr marL="68580" indent="0">
              <a:buNone/>
            </a:pPr>
            <a:r>
              <a:rPr lang="en-US" sz="2800" dirty="0">
                <a:effectLst>
                  <a:outerShdw blurRad="38100" dist="38100" dir="2700000" algn="tl">
                    <a:srgbClr val="000000">
                      <a:alpha val="43137"/>
                    </a:srgbClr>
                  </a:outerShdw>
                </a:effectLst>
              </a:rPr>
              <a:t>Arizona Space Grant Consortium</a:t>
            </a:r>
          </a:p>
          <a:p>
            <a:pPr marL="68580" indent="0">
              <a:buNone/>
            </a:pPr>
            <a:r>
              <a:rPr lang="en-US" sz="2800" dirty="0">
                <a:effectLst>
                  <a:outerShdw blurRad="38100" dist="38100" dir="2700000" algn="tl">
                    <a:srgbClr val="000000">
                      <a:alpha val="43137"/>
                    </a:srgbClr>
                  </a:outerShdw>
                </a:effectLst>
              </a:rPr>
              <a:t>ANSR </a:t>
            </a:r>
          </a:p>
          <a:p>
            <a:pPr marL="68580" indent="0">
              <a:buNone/>
            </a:pPr>
            <a:r>
              <a:rPr lang="en-US" sz="2800" dirty="0">
                <a:effectLst>
                  <a:outerShdw blurRad="38100" dist="38100" dir="2700000" algn="tl">
                    <a:srgbClr val="000000">
                      <a:alpha val="43137"/>
                    </a:srgbClr>
                  </a:outerShdw>
                </a:effectLst>
              </a:rPr>
              <a:t>Susan Brew</a:t>
            </a:r>
          </a:p>
          <a:p>
            <a:pPr marL="68580" indent="0">
              <a:buNone/>
            </a:pPr>
            <a:r>
              <a:rPr lang="en-US" sz="2800" dirty="0">
                <a:effectLst>
                  <a:outerShdw blurRad="38100" dist="38100" dir="2700000" algn="tl">
                    <a:srgbClr val="000000">
                      <a:alpha val="43137"/>
                    </a:srgbClr>
                  </a:outerShdw>
                </a:effectLst>
              </a:rPr>
              <a:t>Stephen Thomas</a:t>
            </a:r>
          </a:p>
          <a:p>
            <a:pPr marL="68580" indent="0">
              <a:buNone/>
            </a:pPr>
            <a:r>
              <a:rPr lang="en-US" sz="2800" dirty="0">
                <a:effectLst>
                  <a:outerShdw blurRad="38100" dist="38100" dir="2700000" algn="tl">
                    <a:srgbClr val="000000">
                      <a:alpha val="43137"/>
                    </a:srgbClr>
                  </a:outerShdw>
                </a:effectLst>
              </a:rPr>
              <a:t>Dr. Wayne Pryor </a:t>
            </a:r>
          </a:p>
          <a:p>
            <a:pPr marL="68580" indent="0">
              <a:buNone/>
            </a:pPr>
            <a:r>
              <a:rPr lang="en-US" sz="2800" dirty="0">
                <a:effectLst>
                  <a:outerShdw blurRad="38100" dist="38100" dir="2700000" algn="tl">
                    <a:srgbClr val="000000">
                      <a:alpha val="43137"/>
                    </a:srgbClr>
                  </a:outerShdw>
                </a:effectLst>
              </a:rPr>
              <a:t>Central Arizona College</a:t>
            </a:r>
          </a:p>
        </p:txBody>
      </p:sp>
    </p:spTree>
    <p:extLst>
      <p:ext uri="{BB962C8B-B14F-4D97-AF65-F5344CB8AC3E}">
        <p14:creationId xmlns:p14="http://schemas.microsoft.com/office/powerpoint/2010/main" val="2540994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707136"/>
          </a:xfrm>
        </p:spPr>
        <p:txBody>
          <a:bodyPr>
            <a:normAutofit fontScale="90000"/>
          </a:bodyPr>
          <a:lstStyle/>
          <a:p>
            <a:r>
              <a:rPr lang="en-US" sz="4400" dirty="0">
                <a:effectLst>
                  <a:outerShdw blurRad="38100" dist="38100" dir="2700000" algn="tl">
                    <a:srgbClr val="000000">
                      <a:alpha val="43137"/>
                    </a:srgbClr>
                  </a:outerShdw>
                </a:effectLst>
              </a:rPr>
              <a:t>Our Goals….</a:t>
            </a:r>
          </a:p>
        </p:txBody>
      </p:sp>
      <p:sp>
        <p:nvSpPr>
          <p:cNvPr id="3" name="Content Placeholder 2"/>
          <p:cNvSpPr>
            <a:spLocks noGrp="1"/>
          </p:cNvSpPr>
          <p:nvPr>
            <p:ph idx="1"/>
          </p:nvPr>
        </p:nvSpPr>
        <p:spPr>
          <a:xfrm>
            <a:off x="609601" y="1676400"/>
            <a:ext cx="7765758" cy="4011336"/>
          </a:xfrm>
        </p:spPr>
        <p:txBody>
          <a:bodyPr>
            <a:normAutofit/>
          </a:bodyPr>
          <a:lstStyle/>
          <a:p>
            <a:pPr marL="68580" indent="0">
              <a:buNone/>
            </a:pPr>
            <a:endParaRPr lang="en-US" dirty="0">
              <a:effectLst>
                <a:outerShdw blurRad="38100" dist="38100" dir="2700000" algn="tl">
                  <a:srgbClr val="000000">
                    <a:alpha val="43137"/>
                  </a:srgbClr>
                </a:outerShdw>
              </a:effectLst>
            </a:endParaRPr>
          </a:p>
          <a:p>
            <a:pPr marL="411480" indent="-342900"/>
            <a:r>
              <a:rPr lang="en-US" dirty="0">
                <a:effectLst>
                  <a:outerShdw blurRad="38100" dist="38100" dir="2700000" algn="tl">
                    <a:srgbClr val="000000">
                      <a:alpha val="43137"/>
                    </a:srgbClr>
                  </a:outerShdw>
                </a:effectLst>
              </a:rPr>
              <a:t>To measure the Pressures, Temperature and Humidity levels as we rise into the stratosphere.</a:t>
            </a:r>
          </a:p>
          <a:p>
            <a:pPr marL="411480" indent="-342900"/>
            <a:r>
              <a:rPr lang="en-US" dirty="0">
                <a:effectLst>
                  <a:outerShdw blurRad="38100" dist="38100" dir="2700000" algn="tl">
                    <a:srgbClr val="000000">
                      <a:alpha val="43137"/>
                    </a:srgbClr>
                  </a:outerShdw>
                </a:effectLst>
              </a:rPr>
              <a:t>To get clear, precise views of the earth and horizon from the stratosphere and the Balloon burst event.</a:t>
            </a:r>
          </a:p>
          <a:p>
            <a:pPr marL="68580" indent="0">
              <a:buNone/>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442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0305-F194-45DD-8B89-19D6B97035AB}"/>
              </a:ext>
            </a:extLst>
          </p:cNvPr>
          <p:cNvSpPr>
            <a:spLocks noGrp="1"/>
          </p:cNvSpPr>
          <p:nvPr>
            <p:ph type="title"/>
          </p:nvPr>
        </p:nvSpPr>
        <p:spPr>
          <a:xfrm>
            <a:off x="152400" y="113608"/>
            <a:ext cx="8191499" cy="953192"/>
          </a:xfrm>
        </p:spPr>
        <p:txBody>
          <a:bodyPr>
            <a:normAutofit fontScale="90000"/>
          </a:bodyPr>
          <a:lstStyle/>
          <a:p>
            <a:r>
              <a:rPr lang="en-US" dirty="0">
                <a:effectLst>
                  <a:outerShdw blurRad="38100" dist="38100" dir="2700000" algn="tl">
                    <a:srgbClr val="000000">
                      <a:alpha val="43137"/>
                    </a:srgbClr>
                  </a:outerShdw>
                </a:effectLst>
              </a:rPr>
              <a:t>   Material Testing and Development</a:t>
            </a: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671B066-6FC4-4C9D-8386-7CD73B77DE28}"/>
              </a:ext>
            </a:extLst>
          </p:cNvPr>
          <p:cNvSpPr>
            <a:spLocks noGrp="1"/>
          </p:cNvSpPr>
          <p:nvPr>
            <p:ph idx="1"/>
          </p:nvPr>
        </p:nvSpPr>
        <p:spPr>
          <a:xfrm>
            <a:off x="914400" y="990600"/>
            <a:ext cx="7429499" cy="1066800"/>
          </a:xfrm>
        </p:spPr>
        <p:txBody>
          <a:bodyPr>
            <a:normAutofit fontScale="25000" lnSpcReduction="20000"/>
          </a:bodyPr>
          <a:lstStyle/>
          <a:p>
            <a:pPr marL="0" indent="0">
              <a:buNone/>
            </a:pPr>
            <a:endParaRPr lang="en-US" dirty="0">
              <a:effectLst>
                <a:outerShdw blurRad="38100" dist="38100" dir="2700000" algn="tl">
                  <a:srgbClr val="000000">
                    <a:alpha val="43137"/>
                  </a:srgbClr>
                </a:outerShdw>
              </a:effectLst>
            </a:endParaRPr>
          </a:p>
          <a:p>
            <a:r>
              <a:rPr lang="en-US" sz="4300" dirty="0">
                <a:effectLst>
                  <a:outerShdw blurRad="38100" dist="38100" dir="2700000" algn="tl">
                    <a:srgbClr val="000000">
                      <a:alpha val="43137"/>
                    </a:srgbClr>
                  </a:outerShdw>
                </a:effectLst>
              </a:rPr>
              <a:t>Freezer Temperature Testing to -5 degree Fahrenheit</a:t>
            </a:r>
          </a:p>
          <a:p>
            <a:r>
              <a:rPr lang="en-US" sz="4300" dirty="0">
                <a:effectLst>
                  <a:outerShdw blurRad="38100" dist="38100" dir="2700000" algn="tl">
                    <a:srgbClr val="000000">
                      <a:alpha val="43137"/>
                    </a:srgbClr>
                  </a:outerShdw>
                </a:effectLst>
              </a:rPr>
              <a:t>Battery longevity testing with multiple power sources</a:t>
            </a:r>
          </a:p>
          <a:p>
            <a:r>
              <a:rPr lang="en-US" sz="4300" dirty="0">
                <a:effectLst>
                  <a:outerShdw blurRad="38100" dist="38100" dir="2700000" algn="tl">
                    <a:srgbClr val="000000">
                      <a:alpha val="43137"/>
                    </a:srgbClr>
                  </a:outerShdw>
                </a:effectLst>
              </a:rPr>
              <a:t>Solar panel implementation in flight and for recharging on board PI and mobius cameras</a:t>
            </a:r>
            <a:endParaRPr lang="en-US" sz="4300" dirty="0"/>
          </a:p>
          <a:p>
            <a:endParaRPr lang="en-US" dirty="0"/>
          </a:p>
        </p:txBody>
      </p:sp>
      <p:pic>
        <p:nvPicPr>
          <p:cNvPr id="6" name="Picture 5">
            <a:extLst>
              <a:ext uri="{FF2B5EF4-FFF2-40B4-BE49-F238E27FC236}">
                <a16:creationId xmlns:a16="http://schemas.microsoft.com/office/drawing/2014/main" id="{E4FEA521-3DA2-470E-8DDF-F3C4078C1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433" t="19867" r="21135" b="7724"/>
          <a:stretch/>
        </p:blipFill>
        <p:spPr>
          <a:xfrm rot="5400000">
            <a:off x="1631855" y="3783275"/>
            <a:ext cx="2491274" cy="3430960"/>
          </a:xfrm>
          <a:prstGeom prst="rect">
            <a:avLst/>
          </a:prstGeom>
        </p:spPr>
      </p:pic>
      <p:pic>
        <p:nvPicPr>
          <p:cNvPr id="5" name="Picture 4">
            <a:extLst>
              <a:ext uri="{FF2B5EF4-FFF2-40B4-BE49-F238E27FC236}">
                <a16:creationId xmlns:a16="http://schemas.microsoft.com/office/drawing/2014/main" id="{2579942F-9826-499D-877B-74A0C1EDA4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00" t="-23515" r="3800" b="23515"/>
          <a:stretch/>
        </p:blipFill>
        <p:spPr>
          <a:xfrm rot="5400000">
            <a:off x="5840726" y="2988950"/>
            <a:ext cx="2620504" cy="4872203"/>
          </a:xfrm>
          <a:prstGeom prst="rect">
            <a:avLst/>
          </a:prstGeom>
        </p:spPr>
      </p:pic>
      <p:pic>
        <p:nvPicPr>
          <p:cNvPr id="9" name="Picture 8">
            <a:extLst>
              <a:ext uri="{FF2B5EF4-FFF2-40B4-BE49-F238E27FC236}">
                <a16:creationId xmlns:a16="http://schemas.microsoft.com/office/drawing/2014/main" id="{0405F377-8582-4ABF-B2B3-D869CC391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2078442"/>
            <a:ext cx="2628014" cy="1971011"/>
          </a:xfrm>
          <a:prstGeom prst="rect">
            <a:avLst/>
          </a:prstGeom>
        </p:spPr>
      </p:pic>
      <p:pic>
        <p:nvPicPr>
          <p:cNvPr id="7" name="Picture 6" descr="A picture containing table, indoor, cake, sitting&#10;&#10;Description generated with very high confidence">
            <a:extLst>
              <a:ext uri="{FF2B5EF4-FFF2-40B4-BE49-F238E27FC236}">
                <a16:creationId xmlns:a16="http://schemas.microsoft.com/office/drawing/2014/main" id="{2437FDDA-BB2D-41F1-B9C5-1DD32EAFB1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4011" y="2095278"/>
            <a:ext cx="2628014" cy="1971011"/>
          </a:xfrm>
          <a:prstGeom prst="rect">
            <a:avLst/>
          </a:prstGeom>
        </p:spPr>
      </p:pic>
    </p:spTree>
    <p:extLst>
      <p:ext uri="{BB962C8B-B14F-4D97-AF65-F5344CB8AC3E}">
        <p14:creationId xmlns:p14="http://schemas.microsoft.com/office/powerpoint/2010/main" val="2483448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77FE3-6B41-453E-A307-D11C4518CC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5290" y="304800"/>
            <a:ext cx="3657151" cy="2743200"/>
          </a:xfrm>
          <a:prstGeom prst="rect">
            <a:avLst/>
          </a:prstGeom>
        </p:spPr>
      </p:pic>
      <p:pic>
        <p:nvPicPr>
          <p:cNvPr id="5" name="Content Placeholder 4">
            <a:extLst>
              <a:ext uri="{FF2B5EF4-FFF2-40B4-BE49-F238E27FC236}">
                <a16:creationId xmlns:a16="http://schemas.microsoft.com/office/drawing/2014/main" id="{2572A3EA-3AA0-47E6-9A30-ED00F29F1B7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95594" y="3265593"/>
            <a:ext cx="2555917" cy="3407139"/>
          </a:xfrm>
        </p:spPr>
      </p:pic>
      <p:pic>
        <p:nvPicPr>
          <p:cNvPr id="3" name="Picture 2">
            <a:extLst>
              <a:ext uri="{FF2B5EF4-FFF2-40B4-BE49-F238E27FC236}">
                <a16:creationId xmlns:a16="http://schemas.microsoft.com/office/drawing/2014/main" id="{50712F7C-8370-495E-995D-EBA4527101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29" b="1330"/>
          <a:stretch/>
        </p:blipFill>
        <p:spPr>
          <a:xfrm rot="5400000">
            <a:off x="1080568" y="3366349"/>
            <a:ext cx="3048000" cy="3173301"/>
          </a:xfrm>
          <a:prstGeom prst="rect">
            <a:avLst/>
          </a:prstGeom>
        </p:spPr>
      </p:pic>
      <p:pic>
        <p:nvPicPr>
          <p:cNvPr id="6" name="Picture 5">
            <a:extLst>
              <a:ext uri="{FF2B5EF4-FFF2-40B4-BE49-F238E27FC236}">
                <a16:creationId xmlns:a16="http://schemas.microsoft.com/office/drawing/2014/main" id="{5E99180D-760F-4B70-8F0C-1DCE80FC67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918" y="533400"/>
            <a:ext cx="3163843" cy="2678667"/>
          </a:xfrm>
          <a:prstGeom prst="rect">
            <a:avLst/>
          </a:prstGeom>
        </p:spPr>
      </p:pic>
    </p:spTree>
    <p:extLst>
      <p:ext uri="{BB962C8B-B14F-4D97-AF65-F5344CB8AC3E}">
        <p14:creationId xmlns:p14="http://schemas.microsoft.com/office/powerpoint/2010/main" val="1760496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429499" cy="1007080"/>
          </a:xfrm>
        </p:spPr>
        <p:txBody>
          <a:bodyPr>
            <a:normAutofit/>
          </a:bodyPr>
          <a:lstStyle/>
          <a:p>
            <a:r>
              <a:rPr lang="en-US" dirty="0">
                <a:effectLst>
                  <a:outerShdw blurRad="38100" dist="38100" dir="2700000" algn="tl">
                    <a:srgbClr val="000000">
                      <a:alpha val="43137"/>
                    </a:srgbClr>
                  </a:outerShdw>
                </a:effectLst>
              </a:rPr>
              <a:t>Adding the sensors and Cameras</a:t>
            </a:r>
          </a:p>
        </p:txBody>
      </p:sp>
      <p:pic>
        <p:nvPicPr>
          <p:cNvPr id="6" name="Picture 5">
            <a:extLst>
              <a:ext uri="{FF2B5EF4-FFF2-40B4-BE49-F238E27FC236}">
                <a16:creationId xmlns:a16="http://schemas.microsoft.com/office/drawing/2014/main" id="{D195A39B-4F61-4B62-BC3C-E45A29F6D1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20" t="26301" r="-1512" b="32928"/>
          <a:stretch/>
        </p:blipFill>
        <p:spPr>
          <a:xfrm>
            <a:off x="5410200" y="1657789"/>
            <a:ext cx="3124200" cy="2253373"/>
          </a:xfrm>
          <a:prstGeom prst="rect">
            <a:avLst/>
          </a:prstGeom>
        </p:spPr>
      </p:pic>
      <p:pic>
        <p:nvPicPr>
          <p:cNvPr id="12" name="Picture 11">
            <a:extLst>
              <a:ext uri="{FF2B5EF4-FFF2-40B4-BE49-F238E27FC236}">
                <a16:creationId xmlns:a16="http://schemas.microsoft.com/office/drawing/2014/main" id="{901DCA0C-5AC7-49E5-881B-A87202346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999" y="4049974"/>
            <a:ext cx="3153891" cy="2198426"/>
          </a:xfrm>
          <a:prstGeom prst="rect">
            <a:avLst/>
          </a:prstGeom>
        </p:spPr>
      </p:pic>
      <p:pic>
        <p:nvPicPr>
          <p:cNvPr id="9" name="Picture 8">
            <a:extLst>
              <a:ext uri="{FF2B5EF4-FFF2-40B4-BE49-F238E27FC236}">
                <a16:creationId xmlns:a16="http://schemas.microsoft.com/office/drawing/2014/main" id="{7B4E424C-BCFA-4AC2-882F-7B2FF3066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282" b="15551"/>
          <a:stretch/>
        </p:blipFill>
        <p:spPr>
          <a:xfrm>
            <a:off x="932940" y="1640068"/>
            <a:ext cx="4094332" cy="3025332"/>
          </a:xfrm>
          <a:prstGeom prst="rect">
            <a:avLst/>
          </a:prstGeom>
        </p:spPr>
      </p:pic>
    </p:spTree>
    <p:extLst>
      <p:ext uri="{BB962C8B-B14F-4D97-AF65-F5344CB8AC3E}">
        <p14:creationId xmlns:p14="http://schemas.microsoft.com/office/powerpoint/2010/main" val="2270134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295" y="-8389"/>
            <a:ext cx="3505201" cy="1487488"/>
          </a:xfrm>
        </p:spPr>
        <p:txBody>
          <a:bodyPr>
            <a:normAutofit/>
          </a:bodyPr>
          <a:lstStyle/>
          <a:p>
            <a:r>
              <a:rPr lang="en-US" sz="6000" dirty="0">
                <a:effectLst>
                  <a:outerShdw blurRad="38100" dist="38100" dir="2700000" algn="tl">
                    <a:srgbClr val="000000">
                      <a:alpha val="43137"/>
                    </a:srgbClr>
                  </a:outerShdw>
                </a:effectLst>
              </a:rPr>
              <a:t>Hardware</a:t>
            </a:r>
          </a:p>
        </p:txBody>
      </p:sp>
      <p:sp>
        <p:nvSpPr>
          <p:cNvPr id="6" name="TextBox 5">
            <a:extLst>
              <a:ext uri="{FF2B5EF4-FFF2-40B4-BE49-F238E27FC236}">
                <a16:creationId xmlns:a16="http://schemas.microsoft.com/office/drawing/2014/main" id="{0A5B714D-BBCB-4446-8D51-C7B9FFE946B6}"/>
              </a:ext>
            </a:extLst>
          </p:cNvPr>
          <p:cNvSpPr txBox="1"/>
          <p:nvPr/>
        </p:nvSpPr>
        <p:spPr>
          <a:xfrm>
            <a:off x="457199" y="1219200"/>
            <a:ext cx="8378505" cy="1908215"/>
          </a:xfrm>
          <a:prstGeom prst="rect">
            <a:avLst/>
          </a:prstGeom>
          <a:noFill/>
        </p:spPr>
        <p:txBody>
          <a:bodyPr wrap="square" rtlCol="0">
            <a:spAutoFit/>
          </a:bodyPr>
          <a:lstStyle/>
          <a:p>
            <a:pPr marL="342900" indent="-342900">
              <a:buFont typeface="Arial" panose="020B0604020202020204" pitchFamily="34" charset="0"/>
              <a:buChar char="•"/>
            </a:pPr>
            <a:r>
              <a:rPr lang="en-US" sz="2000" dirty="0">
                <a:effectLst>
                  <a:outerShdw blurRad="38100" dist="38100" dir="2700000" algn="tl">
                    <a:srgbClr val="000000">
                      <a:alpha val="43137"/>
                    </a:srgbClr>
                  </a:outerShdw>
                </a:effectLst>
              </a:rPr>
              <a:t>Raspberry Pi with Sense Hat using built in sensors, Arduino with dust and gas detection sensors. </a:t>
            </a:r>
          </a:p>
          <a:p>
            <a:pPr marL="342900" indent="-342900">
              <a:buFont typeface="Arial" panose="020B0604020202020204" pitchFamily="34" charset="0"/>
              <a:buChar char="•"/>
            </a:pPr>
            <a:r>
              <a:rPr lang="en-US" sz="2000" dirty="0">
                <a:effectLst>
                  <a:outerShdw blurRad="38100" dist="38100" dir="2700000" algn="tl">
                    <a:srgbClr val="000000">
                      <a:alpha val="43137"/>
                    </a:srgbClr>
                  </a:outerShdw>
                </a:effectLst>
              </a:rPr>
              <a:t>Two Mobius 1080p cameras, One upward facing camera for the capture of the balloon burst event, and another facing down to earth for altitude captures, onboard pi camera for still shots</a:t>
            </a:r>
          </a:p>
          <a:p>
            <a:endParaRPr lang="en-US" dirty="0"/>
          </a:p>
        </p:txBody>
      </p:sp>
      <p:pic>
        <p:nvPicPr>
          <p:cNvPr id="3" name="Picture 2">
            <a:extLst>
              <a:ext uri="{FF2B5EF4-FFF2-40B4-BE49-F238E27FC236}">
                <a16:creationId xmlns:a16="http://schemas.microsoft.com/office/drawing/2014/main" id="{61FDE462-44A6-4FA7-9BEC-9EFB2D2287FD}"/>
              </a:ext>
            </a:extLst>
          </p:cNvPr>
          <p:cNvPicPr>
            <a:picLocks noChangeAspect="1"/>
          </p:cNvPicPr>
          <p:nvPr/>
        </p:nvPicPr>
        <p:blipFill>
          <a:blip r:embed="rId2"/>
          <a:stretch>
            <a:fillRect/>
          </a:stretch>
        </p:blipFill>
        <p:spPr>
          <a:xfrm>
            <a:off x="6224677" y="2971798"/>
            <a:ext cx="2462124" cy="1936871"/>
          </a:xfrm>
          <a:prstGeom prst="rect">
            <a:avLst/>
          </a:prstGeom>
        </p:spPr>
      </p:pic>
      <p:pic>
        <p:nvPicPr>
          <p:cNvPr id="4" name="Picture 3">
            <a:extLst>
              <a:ext uri="{FF2B5EF4-FFF2-40B4-BE49-F238E27FC236}">
                <a16:creationId xmlns:a16="http://schemas.microsoft.com/office/drawing/2014/main" id="{BDC23AE9-6B0A-4C85-A1BC-4222AF90C843}"/>
              </a:ext>
            </a:extLst>
          </p:cNvPr>
          <p:cNvPicPr>
            <a:picLocks noChangeAspect="1"/>
          </p:cNvPicPr>
          <p:nvPr/>
        </p:nvPicPr>
        <p:blipFill>
          <a:blip r:embed="rId3"/>
          <a:stretch>
            <a:fillRect/>
          </a:stretch>
        </p:blipFill>
        <p:spPr>
          <a:xfrm>
            <a:off x="457199" y="2911713"/>
            <a:ext cx="2667000" cy="1936871"/>
          </a:xfrm>
          <a:prstGeom prst="rect">
            <a:avLst/>
          </a:prstGeom>
        </p:spPr>
      </p:pic>
      <p:pic>
        <p:nvPicPr>
          <p:cNvPr id="5" name="Picture 4">
            <a:extLst>
              <a:ext uri="{FF2B5EF4-FFF2-40B4-BE49-F238E27FC236}">
                <a16:creationId xmlns:a16="http://schemas.microsoft.com/office/drawing/2014/main" id="{6B14BCB5-D6F6-42BE-9406-B039476E8300}"/>
              </a:ext>
            </a:extLst>
          </p:cNvPr>
          <p:cNvPicPr>
            <a:picLocks noChangeAspect="1"/>
          </p:cNvPicPr>
          <p:nvPr/>
        </p:nvPicPr>
        <p:blipFill>
          <a:blip r:embed="rId4"/>
          <a:stretch>
            <a:fillRect/>
          </a:stretch>
        </p:blipFill>
        <p:spPr>
          <a:xfrm>
            <a:off x="6015373" y="5028501"/>
            <a:ext cx="2667000" cy="1714500"/>
          </a:xfrm>
          <a:prstGeom prst="rect">
            <a:avLst/>
          </a:prstGeom>
        </p:spPr>
      </p:pic>
      <p:pic>
        <p:nvPicPr>
          <p:cNvPr id="7" name="Picture 6">
            <a:extLst>
              <a:ext uri="{FF2B5EF4-FFF2-40B4-BE49-F238E27FC236}">
                <a16:creationId xmlns:a16="http://schemas.microsoft.com/office/drawing/2014/main" id="{523760A0-53E1-465A-A88E-C007B04CFB15}"/>
              </a:ext>
            </a:extLst>
          </p:cNvPr>
          <p:cNvPicPr>
            <a:picLocks noChangeAspect="1"/>
          </p:cNvPicPr>
          <p:nvPr/>
        </p:nvPicPr>
        <p:blipFill>
          <a:blip r:embed="rId5"/>
          <a:stretch>
            <a:fillRect/>
          </a:stretch>
        </p:blipFill>
        <p:spPr>
          <a:xfrm>
            <a:off x="3733800" y="5028501"/>
            <a:ext cx="1676400" cy="1714500"/>
          </a:xfrm>
          <a:prstGeom prst="rect">
            <a:avLst/>
          </a:prstGeom>
        </p:spPr>
      </p:pic>
      <p:pic>
        <p:nvPicPr>
          <p:cNvPr id="8" name="Picture 7">
            <a:extLst>
              <a:ext uri="{FF2B5EF4-FFF2-40B4-BE49-F238E27FC236}">
                <a16:creationId xmlns:a16="http://schemas.microsoft.com/office/drawing/2014/main" id="{E34D786E-B03D-4C77-B04F-FC6AD886CE70}"/>
              </a:ext>
            </a:extLst>
          </p:cNvPr>
          <p:cNvPicPr>
            <a:picLocks noChangeAspect="1"/>
          </p:cNvPicPr>
          <p:nvPr/>
        </p:nvPicPr>
        <p:blipFill rotWithShape="1">
          <a:blip r:embed="rId6"/>
          <a:srcRect l="21250" t="26667" r="26250" b="25000"/>
          <a:stretch/>
        </p:blipFill>
        <p:spPr>
          <a:xfrm>
            <a:off x="679230" y="5028501"/>
            <a:ext cx="2483069" cy="1714500"/>
          </a:xfrm>
          <a:prstGeom prst="rect">
            <a:avLst/>
          </a:prstGeom>
        </p:spPr>
      </p:pic>
      <p:pic>
        <p:nvPicPr>
          <p:cNvPr id="9" name="Picture 8">
            <a:extLst>
              <a:ext uri="{FF2B5EF4-FFF2-40B4-BE49-F238E27FC236}">
                <a16:creationId xmlns:a16="http://schemas.microsoft.com/office/drawing/2014/main" id="{A45BD64A-6678-4040-B506-896122638669}"/>
              </a:ext>
            </a:extLst>
          </p:cNvPr>
          <p:cNvPicPr>
            <a:picLocks noChangeAspect="1"/>
          </p:cNvPicPr>
          <p:nvPr/>
        </p:nvPicPr>
        <p:blipFill>
          <a:blip r:embed="rId7"/>
          <a:stretch>
            <a:fillRect/>
          </a:stretch>
        </p:blipFill>
        <p:spPr>
          <a:xfrm>
            <a:off x="3273103" y="2943940"/>
            <a:ext cx="2760354" cy="1904644"/>
          </a:xfrm>
          <a:prstGeom prst="rect">
            <a:avLst/>
          </a:prstGeom>
        </p:spPr>
      </p:pic>
    </p:spTree>
    <p:extLst>
      <p:ext uri="{BB962C8B-B14F-4D97-AF65-F5344CB8AC3E}">
        <p14:creationId xmlns:p14="http://schemas.microsoft.com/office/powerpoint/2010/main" val="332866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862F-1BA8-4567-AFB4-F4B8AF3C0C20}"/>
              </a:ext>
            </a:extLst>
          </p:cNvPr>
          <p:cNvSpPr>
            <a:spLocks noGrp="1"/>
          </p:cNvSpPr>
          <p:nvPr>
            <p:ph type="title"/>
          </p:nvPr>
        </p:nvSpPr>
        <p:spPr/>
        <p:txBody>
          <a:bodyPr/>
          <a:lstStyle/>
          <a:p>
            <a:r>
              <a:rPr lang="en-US" dirty="0"/>
              <a:t>Launch Video of Flight</a:t>
            </a:r>
          </a:p>
        </p:txBody>
      </p:sp>
      <p:pic>
        <p:nvPicPr>
          <p:cNvPr id="7" name="Rick Sparber - IMG_7991">
            <a:hlinkClick r:id="" action="ppaction://media"/>
            <a:extLst>
              <a:ext uri="{FF2B5EF4-FFF2-40B4-BE49-F238E27FC236}">
                <a16:creationId xmlns:a16="http://schemas.microsoft.com/office/drawing/2014/main" id="{32B3FA13-9FC1-4006-8784-2FF6EE57DFF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05200" y="1865528"/>
            <a:ext cx="2971799" cy="4399273"/>
          </a:xfrm>
        </p:spPr>
      </p:pic>
    </p:spTree>
    <p:extLst>
      <p:ext uri="{BB962C8B-B14F-4D97-AF65-F5344CB8AC3E}">
        <p14:creationId xmlns:p14="http://schemas.microsoft.com/office/powerpoint/2010/main" val="9593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A7AA-4234-4C60-843C-239FC7E365DB}"/>
              </a:ext>
            </a:extLst>
          </p:cNvPr>
          <p:cNvSpPr>
            <a:spLocks noGrp="1"/>
          </p:cNvSpPr>
          <p:nvPr>
            <p:ph type="title"/>
          </p:nvPr>
        </p:nvSpPr>
        <p:spPr/>
        <p:txBody>
          <a:bodyPr/>
          <a:lstStyle/>
          <a:p>
            <a:r>
              <a:rPr lang="en-US" dirty="0"/>
              <a:t>Flight Path</a:t>
            </a:r>
          </a:p>
        </p:txBody>
      </p:sp>
      <p:pic>
        <p:nvPicPr>
          <p:cNvPr id="4" name="Content Placeholder 3">
            <a:extLst>
              <a:ext uri="{FF2B5EF4-FFF2-40B4-BE49-F238E27FC236}">
                <a16:creationId xmlns:a16="http://schemas.microsoft.com/office/drawing/2014/main" id="{8B1A2FBA-0F78-48C7-A06A-1944161FC015}"/>
              </a:ext>
            </a:extLst>
          </p:cNvPr>
          <p:cNvPicPr>
            <a:picLocks noGrp="1" noChangeAspect="1"/>
          </p:cNvPicPr>
          <p:nvPr>
            <p:ph idx="1"/>
          </p:nvPr>
        </p:nvPicPr>
        <p:blipFill>
          <a:blip r:embed="rId2"/>
          <a:stretch>
            <a:fillRect/>
          </a:stretch>
        </p:blipFill>
        <p:spPr>
          <a:xfrm>
            <a:off x="1414164" y="2667000"/>
            <a:ext cx="6841134" cy="3332163"/>
          </a:xfrm>
          <a:prstGeom prst="rect">
            <a:avLst/>
          </a:prstGeom>
        </p:spPr>
      </p:pic>
    </p:spTree>
    <p:extLst>
      <p:ext uri="{BB962C8B-B14F-4D97-AF65-F5344CB8AC3E}">
        <p14:creationId xmlns:p14="http://schemas.microsoft.com/office/powerpoint/2010/main" val="348536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BDCEB-3331-4D76-BD2D-F77EB8366C47}"/>
              </a:ext>
            </a:extLst>
          </p:cNvPr>
          <p:cNvSpPr>
            <a:spLocks noGrp="1"/>
          </p:cNvSpPr>
          <p:nvPr>
            <p:ph type="title"/>
          </p:nvPr>
        </p:nvSpPr>
        <p:spPr/>
        <p:txBody>
          <a:bodyPr/>
          <a:lstStyle/>
          <a:p>
            <a:r>
              <a:rPr lang="en-US" dirty="0"/>
              <a:t>Lessons Learned from this Flight</a:t>
            </a:r>
          </a:p>
        </p:txBody>
      </p:sp>
      <p:sp>
        <p:nvSpPr>
          <p:cNvPr id="3" name="Content Placeholder 2">
            <a:extLst>
              <a:ext uri="{FF2B5EF4-FFF2-40B4-BE49-F238E27FC236}">
                <a16:creationId xmlns:a16="http://schemas.microsoft.com/office/drawing/2014/main" id="{957D8481-ECB2-4FF4-AD65-7057C0607152}"/>
              </a:ext>
            </a:extLst>
          </p:cNvPr>
          <p:cNvSpPr>
            <a:spLocks noGrp="1"/>
          </p:cNvSpPr>
          <p:nvPr>
            <p:ph idx="1"/>
          </p:nvPr>
        </p:nvSpPr>
        <p:spPr/>
        <p:txBody>
          <a:bodyPr>
            <a:normAutofit fontScale="85000" lnSpcReduction="20000"/>
          </a:bodyPr>
          <a:lstStyle/>
          <a:p>
            <a:r>
              <a:rPr lang="en-US" dirty="0"/>
              <a:t>Battery backup measures .</a:t>
            </a:r>
          </a:p>
          <a:p>
            <a:r>
              <a:rPr lang="en-US" dirty="0"/>
              <a:t>Soldering to insure electrical connections.</a:t>
            </a:r>
          </a:p>
          <a:p>
            <a:r>
              <a:rPr lang="en-US" dirty="0"/>
              <a:t>Separate power supplies, so other systems will continue to operate in case of a battery failure.</a:t>
            </a:r>
          </a:p>
          <a:p>
            <a:r>
              <a:rPr lang="en-US" dirty="0"/>
              <a:t>Night prior to launch, we ensure all connections are soldered or hardwired correctly, and batteries are fully charged.</a:t>
            </a:r>
          </a:p>
          <a:p>
            <a:r>
              <a:rPr lang="en-US" dirty="0"/>
              <a:t>Leave the hotel with the caravan, leaves enough time in the case of a major issue arising before launch.</a:t>
            </a:r>
          </a:p>
          <a:p>
            <a:r>
              <a:rPr lang="en-US" dirty="0"/>
              <a:t>Monitors and proper monitoring equipment brought to the launch site.</a:t>
            </a:r>
          </a:p>
        </p:txBody>
      </p:sp>
    </p:spTree>
    <p:extLst>
      <p:ext uri="{BB962C8B-B14F-4D97-AF65-F5344CB8AC3E}">
        <p14:creationId xmlns:p14="http://schemas.microsoft.com/office/powerpoint/2010/main" val="9707684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53D0EEB-48D4-4D47-B029-07D95F2CF4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0</TotalTime>
  <Words>596</Words>
  <Application>Microsoft Office PowerPoint</Application>
  <PresentationFormat>On-screen Show (4:3)</PresentationFormat>
  <Paragraphs>53</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Corbel</vt:lpstr>
      <vt:lpstr>Parallax</vt:lpstr>
      <vt:lpstr>SPACE JUNKIES  Central Arizona College Fall Flight Results</vt:lpstr>
      <vt:lpstr>Our Goals….</vt:lpstr>
      <vt:lpstr>   Material Testing and Development </vt:lpstr>
      <vt:lpstr>PowerPoint Presentation</vt:lpstr>
      <vt:lpstr>Adding the sensors and Cameras</vt:lpstr>
      <vt:lpstr>Hardware</vt:lpstr>
      <vt:lpstr>Launch Video of Flight</vt:lpstr>
      <vt:lpstr>Flight Path</vt:lpstr>
      <vt:lpstr>Lessons Learned from this Flight</vt:lpstr>
      <vt:lpstr>What Failed on this Flight</vt:lpstr>
      <vt:lpstr>             ENGINEERING LESSONS       </vt:lpstr>
      <vt:lpstr>What did we personally learn this semester and take away from this class.</vt:lpstr>
      <vt:lpstr>Special Thanks to…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2017-11-15T21:39:14Z</dcterms:created>
  <dcterms:modified xsi:type="dcterms:W3CDTF">2019-04-05T02:34:46Z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TC102905519990</vt:lpwstr>
  </property>
</Properties>
</file>